
<file path=[Content_Types].xml><?xml version="1.0" encoding="utf-8"?>
<Types xmlns="http://schemas.openxmlformats.org/package/2006/content-types">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9" r:id="rId3"/>
    <p:sldId id="261" r:id="rId4"/>
    <p:sldId id="347" r:id="rId5"/>
    <p:sldId id="336" r:id="rId6"/>
    <p:sldId id="340" r:id="rId7"/>
    <p:sldId id="341" r:id="rId8"/>
    <p:sldId id="337" r:id="rId9"/>
    <p:sldId id="344" r:id="rId10"/>
    <p:sldId id="339" r:id="rId11"/>
    <p:sldId id="349" r:id="rId12"/>
    <p:sldId id="345" r:id="rId13"/>
    <p:sldId id="342" r:id="rId14"/>
    <p:sldId id="34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sorterViewPr>
    <p:cViewPr>
      <p:scale>
        <a:sx n="100" d="100"/>
        <a:sy n="100" d="100"/>
      </p:scale>
      <p:origin x="0" y="-24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p4>
</file>

<file path=ppt/media/media13.m4a>
</file>

<file path=ppt/media/media14.m4a>
</file>

<file path=ppt/media/media15.m4a>
</file>

<file path=ppt/media/media16.m4a>
</file>

<file path=ppt/media/media2.m4a>
</file>

<file path=ppt/media/media3.m4a>
</file>

<file path=ppt/media/media4.mp4>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2FB795-B6C4-4DAC-972E-5AB0F1B9E8A7}" type="datetimeFigureOut">
              <a:rPr lang="en-US" smtClean="0"/>
              <a:t>4/16/2020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A9E741-6CB4-422E-8BA3-273216BA2AF9}" type="slidenum">
              <a:rPr lang="en-US" smtClean="0"/>
              <a:t>‹#›</a:t>
            </a:fld>
            <a:endParaRPr lang="en-US"/>
          </a:p>
        </p:txBody>
      </p:sp>
    </p:spTree>
    <p:extLst>
      <p:ext uri="{BB962C8B-B14F-4D97-AF65-F5344CB8AC3E}">
        <p14:creationId xmlns:p14="http://schemas.microsoft.com/office/powerpoint/2010/main" val="25337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3385020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467221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3C795DDF-CA3F-469F-B757-FC6F650CE1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E5E387D4-528E-4CA8-89B1-DD69523760C9}"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6019" name="Rectangle 2">
            <a:extLst>
              <a:ext uri="{FF2B5EF4-FFF2-40B4-BE49-F238E27FC236}">
                <a16:creationId xmlns:a16="http://schemas.microsoft.com/office/drawing/2014/main" id="{904A6CD8-8D38-4768-B368-AF651EF4FD15}"/>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E6B783AF-FCF2-4920-A380-6CA42986D2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3C795DDF-CA3F-469F-B757-FC6F650CE1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E5E387D4-528E-4CA8-89B1-DD69523760C9}"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6019" name="Rectangle 2">
            <a:extLst>
              <a:ext uri="{FF2B5EF4-FFF2-40B4-BE49-F238E27FC236}">
                <a16:creationId xmlns:a16="http://schemas.microsoft.com/office/drawing/2014/main" id="{904A6CD8-8D38-4768-B368-AF651EF4FD15}"/>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E6B783AF-FCF2-4920-A380-6CA42986D2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011728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26A2EE0E-FBF2-4DC3-87BD-DD559D2C34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6E9D482-220A-4D55-8726-2E7C75503C0E}"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90115" name="Rectangle 2">
            <a:extLst>
              <a:ext uri="{FF2B5EF4-FFF2-40B4-BE49-F238E27FC236}">
                <a16:creationId xmlns:a16="http://schemas.microsoft.com/office/drawing/2014/main" id="{8751659D-14B3-4E75-B8D9-9500BAB6EFDC}"/>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6C385ED6-30A5-4F85-893A-FE3C81B6E4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26A2EE0E-FBF2-4DC3-87BD-DD559D2C34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6E9D482-220A-4D55-8726-2E7C75503C0E}"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90115" name="Rectangle 2">
            <a:extLst>
              <a:ext uri="{FF2B5EF4-FFF2-40B4-BE49-F238E27FC236}">
                <a16:creationId xmlns:a16="http://schemas.microsoft.com/office/drawing/2014/main" id="{8751659D-14B3-4E75-B8D9-9500BAB6EFDC}"/>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6C385ED6-30A5-4F85-893A-FE3C81B6E4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542456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E09DE-F6F7-40D9-AC57-9E95A4CB39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8CCB09-09E9-442B-9E72-E6C5D8A008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D8C48E-6F61-4D8C-8808-BC9E0452AA35}"/>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3A828D56-CB6E-4D15-A070-36240D2E5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C96A08-7EEC-4A79-B226-440F8C26F65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110974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3018-9FD2-46B1-8421-7C6AA9A61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1D88CC-15C9-4796-9246-F5412FC830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51155E-B442-48FA-B0A1-ACF1CB737351}"/>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81D53B2C-AC33-4B07-8799-54559A494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74D4D1-52BF-437D-894A-481726F820D8}"/>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89095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8A6069-F9E8-491C-AE97-590FD7D8EE3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C178B9-24EE-413B-9243-9BB1BBFD0D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EE0F0-96A4-416C-B672-BC4C9060B05A}"/>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1BC672B3-AF4A-4A3E-B2C4-502849E4F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4DCD2A-DA8D-4E83-A96E-65EB3CF0EABC}"/>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750606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D8D79-8E38-486B-8BE4-AC1835CEEB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87460F-C0F3-49DB-8B03-6A611F795E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46C562-C8FE-45DE-9E23-044A881762F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CB3BEF83-0AD3-40ED-A682-E730F4D46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07145-1CE0-4FFB-A673-856B5F949F04}"/>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950046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10279-BED1-469C-9F99-690F42B57B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F06253-64B9-4BDC-8821-0EBF23A4E6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5531EE-529E-4F11-8D26-33EF63C0D2B7}"/>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C42978A6-D980-4467-BD8A-4B10F547CD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EC508-71CC-4F91-B439-C6DC3C8596C2}"/>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064855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7798D-4870-4CF0-88DE-CD9052DA82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90B3B6-EEFE-44F6-A4A8-8E1ACBC212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1E9EBD-38C0-46B4-A820-6020C65D97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D621E3-39E0-42D0-AC42-3639F3F32F6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F5B3505E-A4E6-4A98-9545-DB8FAE36E9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AEB996-6725-435C-A3AA-FF664D1D20B6}"/>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1736522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81D42-7EA9-4A71-9BC8-C9E1070AA2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8D608D-DB2E-43E8-85A0-1000D7567E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13C5B-0AAC-4C09-8754-A4F41F18D4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7F822D-3F04-466C-A2F3-4AB8399832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75221A-42E9-498A-853E-3C12456F05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54C14D-A564-4D55-B4DC-6318B92174A7}"/>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8" name="Footer Placeholder 7">
            <a:extLst>
              <a:ext uri="{FF2B5EF4-FFF2-40B4-BE49-F238E27FC236}">
                <a16:creationId xmlns:a16="http://schemas.microsoft.com/office/drawing/2014/main" id="{9898BD43-F997-4037-9F1C-446A1F7A88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5108C-67F9-4FF9-A797-EE3DD25A42E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960201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055F4-3CC4-428C-B139-097C8B5D3F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AC3C70-4FA6-43CC-988F-1E59312DA386}"/>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4" name="Footer Placeholder 3">
            <a:extLst>
              <a:ext uri="{FF2B5EF4-FFF2-40B4-BE49-F238E27FC236}">
                <a16:creationId xmlns:a16="http://schemas.microsoft.com/office/drawing/2014/main" id="{81CD18DD-32DC-4382-B411-30891B38FF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E45850-175B-4853-A56E-269CC3B097D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1548232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A9DB3D-5525-4745-A444-B501A46C321D}"/>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3" name="Footer Placeholder 2">
            <a:extLst>
              <a:ext uri="{FF2B5EF4-FFF2-40B4-BE49-F238E27FC236}">
                <a16:creationId xmlns:a16="http://schemas.microsoft.com/office/drawing/2014/main" id="{33C10D96-7BC4-43F2-A6CE-0F643B6EA4B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7D26FC-F5CA-4238-A12B-9F85D18069BC}"/>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692196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02E2B-F58C-469B-985C-430D0BBD5D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35B3C0-0751-47FD-99D0-A58117457D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44633C-404C-4A9A-A669-3E3ECBCEA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704AB3-E3ED-4900-8B86-C5692B9FA732}"/>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5989E319-A75B-4198-9D94-8C00EDEA2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0A5FF5-FAAF-403F-A967-BCBE6356EEB9}"/>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71975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D5EB8-FAB8-46A5-89BE-B02F9B4D83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612877-6A79-4028-9F90-0EB6AC6E83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11FD7A-9CAC-48BA-9E00-DC7B4D5886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1B7894-65E0-4B73-B7FB-FCEAC44F22F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F2A27059-2167-4C17-A4F2-709B4AE4C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6CCEE8-9960-4AB8-B06A-FF2F06DFBDB1}"/>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712980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2E918C-F255-4A54-A145-0B027619D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27B19C-7C5F-4B8E-9ACA-D676BED022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6C86DA-B648-463F-829E-B05A4DD705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A4976B96-0C00-41C0-83EC-3FD333F6D9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0B0FD9B-F1C8-44D3-82B1-9FF7EB433B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A936E5-A033-4B74-9128-4CAE070ABB81}" type="slidenum">
              <a:rPr lang="en-US" smtClean="0"/>
              <a:t>‹#›</a:t>
            </a:fld>
            <a:endParaRPr lang="en-US"/>
          </a:p>
        </p:txBody>
      </p:sp>
    </p:spTree>
    <p:extLst>
      <p:ext uri="{BB962C8B-B14F-4D97-AF65-F5344CB8AC3E}">
        <p14:creationId xmlns:p14="http://schemas.microsoft.com/office/powerpoint/2010/main" val="29397750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microsoft.com/office/2007/relationships/media" Target="../media/media13.m4a"/><Relationship Id="rId7" Type="http://schemas.openxmlformats.org/officeDocument/2006/relationships/image" Target="../media/image1.png"/><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8.png"/><Relationship Id="rId5" Type="http://schemas.openxmlformats.org/officeDocument/2006/relationships/slideLayout" Target="../slideLayouts/slideLayout2.xml"/><Relationship Id="rId4" Type="http://schemas.openxmlformats.org/officeDocument/2006/relationships/audio" Target="../media/media13.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1.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7EDE1-4314-421B-993A-FDC3D8841EB1}"/>
              </a:ext>
            </a:extLst>
          </p:cNvPr>
          <p:cNvSpPr>
            <a:spLocks noGrp="1"/>
          </p:cNvSpPr>
          <p:nvPr>
            <p:ph type="ctrTitle"/>
          </p:nvPr>
        </p:nvSpPr>
        <p:spPr/>
        <p:txBody>
          <a:bodyPr/>
          <a:lstStyle/>
          <a:p>
            <a:r>
              <a:rPr lang="en-US" dirty="0"/>
              <a:t>L 33</a:t>
            </a:r>
          </a:p>
        </p:txBody>
      </p:sp>
      <p:sp>
        <p:nvSpPr>
          <p:cNvPr id="3" name="Subtitle 2">
            <a:extLst>
              <a:ext uri="{FF2B5EF4-FFF2-40B4-BE49-F238E27FC236}">
                <a16:creationId xmlns:a16="http://schemas.microsoft.com/office/drawing/2014/main" id="{E900AE1E-62FD-4456-8865-C394EA2E749F}"/>
              </a:ext>
            </a:extLst>
          </p:cNvPr>
          <p:cNvSpPr>
            <a:spLocks noGrp="1"/>
          </p:cNvSpPr>
          <p:nvPr>
            <p:ph type="subTitle" idx="1"/>
          </p:nvPr>
        </p:nvSpPr>
        <p:spPr/>
        <p:txBody>
          <a:bodyPr/>
          <a:lstStyle/>
          <a:p>
            <a:r>
              <a:rPr lang="en-US" dirty="0"/>
              <a:t>Disk scheduling algorithms: FCFS, SSTF, SCAN with examples</a:t>
            </a:r>
          </a:p>
        </p:txBody>
      </p:sp>
      <p:sp>
        <p:nvSpPr>
          <p:cNvPr id="4" name="TextBox 3">
            <a:extLst>
              <a:ext uri="{FF2B5EF4-FFF2-40B4-BE49-F238E27FC236}">
                <a16:creationId xmlns:a16="http://schemas.microsoft.com/office/drawing/2014/main" id="{F352DD49-A9A3-4870-99F5-5072D9776D4F}"/>
              </a:ext>
            </a:extLst>
          </p:cNvPr>
          <p:cNvSpPr txBox="1">
            <a:spLocks noChangeArrowheads="1"/>
          </p:cNvSpPr>
          <p:nvPr/>
        </p:nvSpPr>
        <p:spPr bwMode="auto">
          <a:xfrm>
            <a:off x="8430645" y="4996656"/>
            <a:ext cx="5241925"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Presented by:</a:t>
            </a:r>
          </a:p>
          <a:p>
            <a:pPr lvl="1"/>
            <a:r>
              <a:rPr lang="en-US" altLang="en-US" dirty="0"/>
              <a:t>Veena K M</a:t>
            </a:r>
          </a:p>
          <a:p>
            <a:pPr lvl="1"/>
            <a:r>
              <a:rPr lang="en-US" altLang="en-US" dirty="0"/>
              <a:t>OS Teacher for IV IT A</a:t>
            </a:r>
          </a:p>
          <a:p>
            <a:pPr lvl="1"/>
            <a:r>
              <a:rPr lang="en-US" altLang="en-US" dirty="0"/>
              <a:t>9845714070</a:t>
            </a:r>
          </a:p>
          <a:p>
            <a:pPr lvl="1"/>
            <a:r>
              <a:rPr lang="en-US" altLang="en-US" dirty="0"/>
              <a:t>veena.gv@manipal.edu</a:t>
            </a:r>
          </a:p>
        </p:txBody>
      </p:sp>
      <p:pic>
        <p:nvPicPr>
          <p:cNvPr id="5" name="Audio 4">
            <a:hlinkClick r:id="" action="ppaction://media"/>
            <a:extLst>
              <a:ext uri="{FF2B5EF4-FFF2-40B4-BE49-F238E27FC236}">
                <a16:creationId xmlns:a16="http://schemas.microsoft.com/office/drawing/2014/main" id="{1686A137-4A08-439A-B1CA-B3D235A454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3522251"/>
      </p:ext>
    </p:extLst>
  </p:cSld>
  <p:clrMapOvr>
    <a:masterClrMapping/>
  </p:clrMapOvr>
  <mc:AlternateContent xmlns:mc="http://schemas.openxmlformats.org/markup-compatibility/2006" xmlns:p14="http://schemas.microsoft.com/office/powerpoint/2010/main">
    <mc:Choice Requires="p14">
      <p:transition spd="slow" p14:dur="2000" advTm="16598"/>
    </mc:Choice>
    <mc:Fallback xmlns="">
      <p:transition spd="slow" advTm="16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B313F0A2-ED62-4711-8059-294809734AAE}"/>
              </a:ext>
            </a:extLst>
          </p:cNvPr>
          <p:cNvSpPr>
            <a:spLocks noGrp="1" noChangeArrowheads="1"/>
          </p:cNvSpPr>
          <p:nvPr>
            <p:ph type="title"/>
          </p:nvPr>
        </p:nvSpPr>
        <p:spPr>
          <a:xfrm>
            <a:off x="5681003" y="209330"/>
            <a:ext cx="1760806" cy="576262"/>
          </a:xfrm>
        </p:spPr>
        <p:txBody>
          <a:bodyPr>
            <a:normAutofit/>
          </a:bodyPr>
          <a:lstStyle/>
          <a:p>
            <a:pPr eaLnBrk="1" hangingPunct="1"/>
            <a:r>
              <a:rPr lang="en-US" altLang="en-US" sz="3000" dirty="0">
                <a:latin typeface="Times New Roman" panose="02020603050405020304" pitchFamily="18" charset="0"/>
                <a:cs typeface="Times New Roman" panose="02020603050405020304" pitchFamily="18" charset="0"/>
              </a:rPr>
              <a:t>3. SCAN</a:t>
            </a:r>
          </a:p>
        </p:txBody>
      </p:sp>
      <p:pic>
        <p:nvPicPr>
          <p:cNvPr id="89091" name="Picture 6">
            <a:extLst>
              <a:ext uri="{FF2B5EF4-FFF2-40B4-BE49-F238E27FC236}">
                <a16:creationId xmlns:a16="http://schemas.microsoft.com/office/drawing/2014/main" id="{AD4C9100-C1AB-4876-A277-3CBE7C45A0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0250" y="1236664"/>
            <a:ext cx="59817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D7B58C75-228D-47A4-8E66-57B3AE2B76D7}"/>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Rectangle 1">
            <a:extLst>
              <a:ext uri="{FF2B5EF4-FFF2-40B4-BE49-F238E27FC236}">
                <a16:creationId xmlns:a16="http://schemas.microsoft.com/office/drawing/2014/main" id="{C49FE391-64FF-4204-900A-0A8D6554B175}"/>
              </a:ext>
            </a:extLst>
          </p:cNvPr>
          <p:cNvSpPr/>
          <p:nvPr/>
        </p:nvSpPr>
        <p:spPr>
          <a:xfrm>
            <a:off x="3372914" y="6062448"/>
            <a:ext cx="5446171"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Illustration shows total head movement of </a:t>
            </a:r>
            <a:r>
              <a:rPr lang="en-US" b="1" dirty="0">
                <a:latin typeface="Times New Roman" panose="02020603050405020304" pitchFamily="18" charset="0"/>
                <a:cs typeface="Times New Roman" panose="02020603050405020304" pitchFamily="18" charset="0"/>
              </a:rPr>
              <a:t>236 cylinders</a:t>
            </a:r>
          </a:p>
        </p:txBody>
      </p:sp>
      <p:pic>
        <p:nvPicPr>
          <p:cNvPr id="5" name="Audio 4">
            <a:hlinkClick r:id="" action="ppaction://media"/>
            <a:extLst>
              <a:ext uri="{FF2B5EF4-FFF2-40B4-BE49-F238E27FC236}">
                <a16:creationId xmlns:a16="http://schemas.microsoft.com/office/drawing/2014/main" id="{01B78F99-8B1D-4379-9AC9-1652F5E6C1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3896"/>
    </mc:Choice>
    <mc:Fallback>
      <p:transition spd="slow" advTm="113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3197D-EBA8-4FCA-94D8-0D3314F761F4}"/>
              </a:ext>
            </a:extLst>
          </p:cNvPr>
          <p:cNvSpPr>
            <a:spLocks noGrp="1"/>
          </p:cNvSpPr>
          <p:nvPr>
            <p:ph type="title"/>
          </p:nvPr>
        </p:nvSpPr>
        <p:spPr/>
        <p:txBody>
          <a:bodyPr/>
          <a:lstStyle/>
          <a:p>
            <a:r>
              <a:rPr lang="en-US" b="1" dirty="0"/>
              <a:t>Animation of SCAN</a:t>
            </a:r>
          </a:p>
        </p:txBody>
      </p:sp>
      <p:pic>
        <p:nvPicPr>
          <p:cNvPr id="4" name="SCAN">
            <a:hlinkClick r:id="" action="ppaction://media"/>
            <a:extLst>
              <a:ext uri="{FF2B5EF4-FFF2-40B4-BE49-F238E27FC236}">
                <a16:creationId xmlns:a16="http://schemas.microsoft.com/office/drawing/2014/main" id="{4E892980-5642-4EA5-881F-54B554EABC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2868612" y="1502069"/>
            <a:ext cx="6454775" cy="4351338"/>
          </a:xfrm>
        </p:spPr>
      </p:pic>
      <p:pic>
        <p:nvPicPr>
          <p:cNvPr id="7" name="Audio 6">
            <a:hlinkClick r:id="" action="ppaction://media"/>
            <a:extLst>
              <a:ext uri="{FF2B5EF4-FFF2-40B4-BE49-F238E27FC236}">
                <a16:creationId xmlns:a16="http://schemas.microsoft.com/office/drawing/2014/main" id="{AE91703D-AB74-4C64-B543-0F079208387B}"/>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77613695"/>
      </p:ext>
    </p:extLst>
  </p:cSld>
  <p:clrMapOvr>
    <a:masterClrMapping/>
  </p:clrMapOvr>
  <mc:AlternateContent xmlns:mc="http://schemas.openxmlformats.org/markup-compatibility/2006">
    <mc:Choice xmlns:p14="http://schemas.microsoft.com/office/powerpoint/2010/main" Requires="p14">
      <p:transition spd="slow" p14:dur="2000" advTm="46500"/>
    </mc:Choice>
    <mc:Fallback>
      <p:transition spd="slow" advTm="46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39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audio isNarration="1">
              <p:cMediaNode vol="80000" showWhenStopped="0">
                <p:cTn id="16"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455" objId="4"/>
        <p14:stopEvt time="24749" objId="4"/>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B313F0A2-ED62-4711-8059-294809734AAE}"/>
              </a:ext>
            </a:extLst>
          </p:cNvPr>
          <p:cNvSpPr>
            <a:spLocks noGrp="1" noChangeArrowheads="1"/>
          </p:cNvSpPr>
          <p:nvPr>
            <p:ph type="title"/>
          </p:nvPr>
        </p:nvSpPr>
        <p:spPr>
          <a:xfrm>
            <a:off x="5681003" y="209330"/>
            <a:ext cx="1760806" cy="576262"/>
          </a:xfrm>
        </p:spPr>
        <p:txBody>
          <a:bodyPr>
            <a:normAutofit/>
          </a:bodyPr>
          <a:lstStyle/>
          <a:p>
            <a:pPr eaLnBrk="1" hangingPunct="1"/>
            <a:r>
              <a:rPr lang="en-US" altLang="en-US" sz="3000" dirty="0">
                <a:latin typeface="Times New Roman" panose="02020603050405020304" pitchFamily="18" charset="0"/>
                <a:cs typeface="Times New Roman" panose="02020603050405020304" pitchFamily="18" charset="0"/>
              </a:rPr>
              <a:t>3. SCAN</a:t>
            </a:r>
          </a:p>
        </p:txBody>
      </p:sp>
      <p:sp>
        <p:nvSpPr>
          <p:cNvPr id="4" name="Rectangle 3">
            <a:extLst>
              <a:ext uri="{FF2B5EF4-FFF2-40B4-BE49-F238E27FC236}">
                <a16:creationId xmlns:a16="http://schemas.microsoft.com/office/drawing/2014/main" id="{D7B58C75-228D-47A4-8E66-57B3AE2B76D7}"/>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3" name="Rectangle 2">
            <a:extLst>
              <a:ext uri="{FF2B5EF4-FFF2-40B4-BE49-F238E27FC236}">
                <a16:creationId xmlns:a16="http://schemas.microsoft.com/office/drawing/2014/main" id="{1056C08F-01F3-43A1-9D9F-96DDC2253C62}"/>
              </a:ext>
            </a:extLst>
          </p:cNvPr>
          <p:cNvSpPr/>
          <p:nvPr/>
        </p:nvSpPr>
        <p:spPr>
          <a:xfrm>
            <a:off x="262597" y="943766"/>
            <a:ext cx="6096000" cy="1200329"/>
          </a:xfrm>
          <a:prstGeom prst="rect">
            <a:avLst/>
          </a:prstGeom>
        </p:spPr>
        <p:txBody>
          <a:bodyPr>
            <a:spAutoFit/>
          </a:bodyPr>
          <a:lstStyle/>
          <a:p>
            <a:r>
              <a:rPr lang="en-US" b="1" dirty="0"/>
              <a:t>Input: </a:t>
            </a:r>
          </a:p>
          <a:p>
            <a:r>
              <a:rPr lang="en-US" dirty="0"/>
              <a:t>Request sequence = {176, 79, 34, 60, 92, 11, 41, 114}</a:t>
            </a:r>
          </a:p>
          <a:p>
            <a:r>
              <a:rPr lang="en-US" dirty="0"/>
              <a:t>Initial head position = 50</a:t>
            </a:r>
          </a:p>
          <a:p>
            <a:r>
              <a:rPr lang="en-US" dirty="0"/>
              <a:t>Direction = left (towards left)</a:t>
            </a:r>
          </a:p>
        </p:txBody>
      </p:sp>
      <p:pic>
        <p:nvPicPr>
          <p:cNvPr id="5" name="Picture 4">
            <a:extLst>
              <a:ext uri="{FF2B5EF4-FFF2-40B4-BE49-F238E27FC236}">
                <a16:creationId xmlns:a16="http://schemas.microsoft.com/office/drawing/2014/main" id="{520BF78B-3FEC-4832-8B9E-DA32D0E90695}"/>
              </a:ext>
            </a:extLst>
          </p:cNvPr>
          <p:cNvPicPr>
            <a:picLocks noChangeAspect="1"/>
          </p:cNvPicPr>
          <p:nvPr/>
        </p:nvPicPr>
        <p:blipFill>
          <a:blip r:embed="rId5"/>
          <a:stretch>
            <a:fillRect/>
          </a:stretch>
        </p:blipFill>
        <p:spPr>
          <a:xfrm>
            <a:off x="262597" y="2753696"/>
            <a:ext cx="7179212" cy="2477172"/>
          </a:xfrm>
          <a:prstGeom prst="rect">
            <a:avLst/>
          </a:prstGeom>
        </p:spPr>
      </p:pic>
      <p:sp>
        <p:nvSpPr>
          <p:cNvPr id="6" name="Rectangle 5">
            <a:extLst>
              <a:ext uri="{FF2B5EF4-FFF2-40B4-BE49-F238E27FC236}">
                <a16:creationId xmlns:a16="http://schemas.microsoft.com/office/drawing/2014/main" id="{87072F8D-FA44-468A-9B7B-A49321634BA4}"/>
              </a:ext>
            </a:extLst>
          </p:cNvPr>
          <p:cNvSpPr/>
          <p:nvPr/>
        </p:nvSpPr>
        <p:spPr>
          <a:xfrm>
            <a:off x="7709095" y="1521660"/>
            <a:ext cx="4698609" cy="1200329"/>
          </a:xfrm>
          <a:prstGeom prst="rect">
            <a:avLst/>
          </a:prstGeom>
        </p:spPr>
        <p:txBody>
          <a:bodyPr wrap="square">
            <a:spAutoFit/>
          </a:bodyPr>
          <a:lstStyle/>
          <a:p>
            <a:r>
              <a:rPr lang="en-US" dirty="0"/>
              <a:t>Total number of head movements</a:t>
            </a:r>
          </a:p>
          <a:p>
            <a:r>
              <a:rPr lang="en-US" dirty="0"/>
              <a:t>= (50-41)+(41-34)+(34-11) +(11-0)+(60-0)</a:t>
            </a:r>
          </a:p>
          <a:p>
            <a:r>
              <a:rPr lang="en-US" dirty="0"/>
              <a:t>+(79-60) +(92-79)+(114-92)+(176-114)</a:t>
            </a:r>
          </a:p>
          <a:p>
            <a:r>
              <a:rPr lang="en-US" dirty="0"/>
              <a:t>= 226 cylinders</a:t>
            </a:r>
          </a:p>
        </p:txBody>
      </p:sp>
      <p:sp>
        <p:nvSpPr>
          <p:cNvPr id="9" name="TextBox 8">
            <a:extLst>
              <a:ext uri="{FF2B5EF4-FFF2-40B4-BE49-F238E27FC236}">
                <a16:creationId xmlns:a16="http://schemas.microsoft.com/office/drawing/2014/main" id="{28C9AED6-C296-4740-A879-B4D510D0485A}"/>
              </a:ext>
            </a:extLst>
          </p:cNvPr>
          <p:cNvSpPr txBox="1"/>
          <p:nvPr/>
        </p:nvSpPr>
        <p:spPr>
          <a:xfrm>
            <a:off x="7544446" y="4903189"/>
            <a:ext cx="4483432" cy="1477328"/>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(50-0)+(176-0)</a:t>
            </a:r>
          </a:p>
          <a:p>
            <a:pPr algn="just"/>
            <a:r>
              <a:rPr lang="en-US" dirty="0"/>
              <a:t>=226</a:t>
            </a:r>
          </a:p>
        </p:txBody>
      </p:sp>
      <p:pic>
        <p:nvPicPr>
          <p:cNvPr id="2" name="Audio 1">
            <a:hlinkClick r:id="" action="ppaction://media"/>
            <a:extLst>
              <a:ext uri="{FF2B5EF4-FFF2-40B4-BE49-F238E27FC236}">
                <a16:creationId xmlns:a16="http://schemas.microsoft.com/office/drawing/2014/main" id="{7DE3854A-561A-4359-B697-678AC1E55A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1670601"/>
      </p:ext>
    </p:extLst>
  </p:cSld>
  <p:clrMapOvr>
    <a:masterClrMapping/>
  </p:clrMapOvr>
  <mc:AlternateContent xmlns:mc="http://schemas.openxmlformats.org/markup-compatibility/2006">
    <mc:Choice xmlns:p14="http://schemas.microsoft.com/office/powerpoint/2010/main" Requires="p14">
      <p:transition spd="slow" p14:dur="2000" advTm="42801"/>
    </mc:Choice>
    <mc:Fallback>
      <p:transition spd="slow" advTm="42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83472EF-A0BE-4C33-9026-CEFB83259F1E}"/>
              </a:ext>
            </a:extLst>
          </p:cNvPr>
          <p:cNvSpPr/>
          <p:nvPr/>
        </p:nvSpPr>
        <p:spPr>
          <a:xfrm>
            <a:off x="234460" y="929698"/>
            <a:ext cx="11957540" cy="4524315"/>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Suppose that a disk drive has 5,000 cylinders, numbered 0 to 4999. The drive is currently serving a request at cylinder 143, and the previous request was at cylinder 125. The queue of pending requests, in FIFO order, is: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86, 1470, 913, 1774, 948, 1509, 1022, 1750, 130</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Starting from the current head position, what is the total distance (in cylinders) that the disk arm moves to satisfy all the pending requests for each of the following disk-scheduling algorithms?</a:t>
            </a:r>
          </a:p>
          <a:p>
            <a:pPr lvl="2" algn="just"/>
            <a:endParaRPr lang="en-US" sz="2400" dirty="0">
              <a:latin typeface="Times New Roman" panose="02020603050405020304" pitchFamily="18" charset="0"/>
              <a:cs typeface="Times New Roman" panose="02020603050405020304" pitchFamily="18" charset="0"/>
            </a:endParaRPr>
          </a:p>
          <a:p>
            <a:pPr lvl="2" algn="just"/>
            <a:r>
              <a:rPr lang="en-US" sz="2400" dirty="0">
                <a:latin typeface="Times New Roman" panose="02020603050405020304" pitchFamily="18" charset="0"/>
                <a:cs typeface="Times New Roman" panose="02020603050405020304" pitchFamily="18" charset="0"/>
              </a:rPr>
              <a:t>a. FCFS</a:t>
            </a:r>
          </a:p>
          <a:p>
            <a:pPr lvl="2" algn="just"/>
            <a:r>
              <a:rPr lang="en-US" sz="2400" dirty="0">
                <a:latin typeface="Times New Roman" panose="02020603050405020304" pitchFamily="18" charset="0"/>
                <a:cs typeface="Times New Roman" panose="02020603050405020304" pitchFamily="18" charset="0"/>
              </a:rPr>
              <a:t>b. SSTF</a:t>
            </a:r>
          </a:p>
          <a:p>
            <a:pPr lvl="2" algn="just"/>
            <a:r>
              <a:rPr lang="en-US" sz="2400" dirty="0">
                <a:latin typeface="Times New Roman" panose="02020603050405020304" pitchFamily="18" charset="0"/>
                <a:cs typeface="Times New Roman" panose="02020603050405020304" pitchFamily="18" charset="0"/>
              </a:rPr>
              <a:t>c. SCAN</a:t>
            </a:r>
          </a:p>
        </p:txBody>
      </p:sp>
      <p:sp>
        <p:nvSpPr>
          <p:cNvPr id="4" name="TextBox 3">
            <a:extLst>
              <a:ext uri="{FF2B5EF4-FFF2-40B4-BE49-F238E27FC236}">
                <a16:creationId xmlns:a16="http://schemas.microsoft.com/office/drawing/2014/main" id="{83DED6EE-AC63-45BC-A11B-A2A741183794}"/>
              </a:ext>
            </a:extLst>
          </p:cNvPr>
          <p:cNvSpPr txBox="1"/>
          <p:nvPr/>
        </p:nvSpPr>
        <p:spPr>
          <a:xfrm>
            <a:off x="234460" y="168812"/>
            <a:ext cx="1569148" cy="553998"/>
          </a:xfrm>
          <a:prstGeom prst="rect">
            <a:avLst/>
          </a:prstGeom>
          <a:noFill/>
        </p:spPr>
        <p:txBody>
          <a:bodyPr wrap="none" rtlCol="0">
            <a:spAutoFit/>
          </a:bodyPr>
          <a:lstStyle/>
          <a:p>
            <a:r>
              <a:rPr lang="en-US" sz="3000" b="1" dirty="0">
                <a:latin typeface="Times New Roman" panose="02020603050405020304" pitchFamily="18" charset="0"/>
                <a:cs typeface="Times New Roman" panose="02020603050405020304" pitchFamily="18" charset="0"/>
              </a:rPr>
              <a:t>Exercise</a:t>
            </a:r>
          </a:p>
        </p:txBody>
      </p:sp>
      <p:pic>
        <p:nvPicPr>
          <p:cNvPr id="5" name="Audio 4">
            <a:hlinkClick r:id="" action="ppaction://media"/>
            <a:extLst>
              <a:ext uri="{FF2B5EF4-FFF2-40B4-BE49-F238E27FC236}">
                <a16:creationId xmlns:a16="http://schemas.microsoft.com/office/drawing/2014/main" id="{E9CA9F76-3D91-4D93-8234-0441A02501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5236370"/>
      </p:ext>
    </p:extLst>
  </p:cSld>
  <p:clrMapOvr>
    <a:masterClrMapping/>
  </p:clrMapOvr>
  <mc:AlternateContent xmlns:mc="http://schemas.openxmlformats.org/markup-compatibility/2006">
    <mc:Choice xmlns:p14="http://schemas.microsoft.com/office/powerpoint/2010/main" Requires="p14">
      <p:transition spd="slow" p14:dur="2000" advTm="78908"/>
    </mc:Choice>
    <mc:Fallback>
      <p:transition spd="slow" advTm="78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BA103-D184-457E-9F6F-F53B1D05582E}"/>
              </a:ext>
            </a:extLst>
          </p:cNvPr>
          <p:cNvSpPr>
            <a:spLocks noGrp="1"/>
          </p:cNvSpPr>
          <p:nvPr>
            <p:ph type="title"/>
          </p:nvPr>
        </p:nvSpPr>
        <p:spPr>
          <a:xfrm>
            <a:off x="3967090" y="1082577"/>
            <a:ext cx="5922499" cy="3292475"/>
          </a:xfrm>
        </p:spPr>
        <p:txBody>
          <a:bodyPr>
            <a:normAutofit/>
          </a:bodyPr>
          <a:lstStyle/>
          <a:p>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Thank you</a:t>
            </a:r>
          </a:p>
        </p:txBody>
      </p:sp>
      <p:pic>
        <p:nvPicPr>
          <p:cNvPr id="3" name="Audio 2">
            <a:hlinkClick r:id="" action="ppaction://media"/>
            <a:extLst>
              <a:ext uri="{FF2B5EF4-FFF2-40B4-BE49-F238E27FC236}">
                <a16:creationId xmlns:a16="http://schemas.microsoft.com/office/drawing/2014/main" id="{65574174-52E8-4182-8D89-8E784FBE32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77893596"/>
      </p:ext>
    </p:extLst>
  </p:cSld>
  <p:clrMapOvr>
    <a:masterClrMapping/>
  </p:clrMapOvr>
  <mc:AlternateContent xmlns:mc="http://schemas.openxmlformats.org/markup-compatibility/2006">
    <mc:Choice xmlns:p14="http://schemas.microsoft.com/office/powerpoint/2010/main" Requires="p14">
      <p:transition spd="slow" p14:dur="2000" advTm="3563"/>
    </mc:Choice>
    <mc:Fallback>
      <p:transition spd="slow" advTm="3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924DC-3750-4AE2-BEC2-61B11F1BC312}"/>
              </a:ext>
            </a:extLst>
          </p:cNvPr>
          <p:cNvSpPr>
            <a:spLocks noGrp="1"/>
          </p:cNvSpPr>
          <p:nvPr>
            <p:ph idx="1"/>
          </p:nvPr>
        </p:nvSpPr>
        <p:spPr>
          <a:xfrm>
            <a:off x="869852" y="756480"/>
            <a:ext cx="10452296" cy="4351338"/>
          </a:xfrm>
        </p:spPr>
        <p:txBody>
          <a:bodyPr>
            <a:noAutofit/>
          </a:bodyPr>
          <a:lstStyle/>
          <a:p>
            <a:pPr marL="463550" indent="-46355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access time has two major components:</a:t>
            </a:r>
          </a:p>
          <a:p>
            <a:pPr marL="914400" indent="-463550" algn="just">
              <a:lnSpc>
                <a:spcPct val="100000"/>
              </a:lnSpc>
              <a:buFont typeface="+mj-lt"/>
              <a:buAutoNum type="arabicPeriod"/>
            </a:pPr>
            <a:r>
              <a:rPr lang="en-US" sz="2200" b="1" dirty="0">
                <a:latin typeface="Times New Roman" panose="02020603050405020304" pitchFamily="18" charset="0"/>
                <a:cs typeface="Times New Roman" panose="02020603050405020304" pitchFamily="18" charset="0"/>
              </a:rPr>
              <a:t>seek time:</a:t>
            </a:r>
            <a:r>
              <a:rPr lang="en-US" sz="2200" dirty="0">
                <a:latin typeface="Times New Roman" panose="02020603050405020304" pitchFamily="18" charset="0"/>
                <a:cs typeface="Times New Roman" panose="02020603050405020304" pitchFamily="18" charset="0"/>
              </a:rPr>
              <a:t> is the time for the disk arm to move the heads to the cylinder containing the desired track. </a:t>
            </a:r>
          </a:p>
          <a:p>
            <a:pPr marL="914400" indent="-463550" algn="just">
              <a:lnSpc>
                <a:spcPct val="100000"/>
              </a:lnSpc>
              <a:buFont typeface="+mj-lt"/>
              <a:buAutoNum type="arabicPeriod"/>
            </a:pPr>
            <a:r>
              <a:rPr lang="en-US" sz="2200" b="1" dirty="0">
                <a:latin typeface="Times New Roman" panose="02020603050405020304" pitchFamily="18" charset="0"/>
                <a:cs typeface="Times New Roman" panose="02020603050405020304" pitchFamily="18" charset="0"/>
              </a:rPr>
              <a:t>Rotational latency:</a:t>
            </a:r>
            <a:r>
              <a:rPr lang="en-US" sz="2200" dirty="0">
                <a:latin typeface="Times New Roman" panose="02020603050405020304" pitchFamily="18" charset="0"/>
                <a:cs typeface="Times New Roman" panose="02020603050405020304" pitchFamily="18" charset="0"/>
              </a:rPr>
              <a:t> is the additional time for the disk to rotate the desired sector to the disk head. </a:t>
            </a:r>
          </a:p>
          <a:p>
            <a:pPr marL="0" indent="0" algn="just">
              <a:lnSpc>
                <a:spcPct val="150000"/>
              </a:lnSpc>
              <a:buNone/>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disk bandwidth is the total number of bytes transferred, divided by the total time between the first request for service and the completion of the last transfer. </a:t>
            </a:r>
          </a:p>
          <a:p>
            <a:pPr marL="463550" indent="-463550" algn="just">
              <a:lnSpc>
                <a:spcPct val="150000"/>
              </a:lnSpc>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We can improve both the access time (must be reduced) and the bandwidth (must be increased) by managing the order in which disk I/O requests are serviced.</a:t>
            </a:r>
          </a:p>
        </p:txBody>
      </p:sp>
      <p:sp>
        <p:nvSpPr>
          <p:cNvPr id="4" name="Rectangle 3">
            <a:extLst>
              <a:ext uri="{FF2B5EF4-FFF2-40B4-BE49-F238E27FC236}">
                <a16:creationId xmlns:a16="http://schemas.microsoft.com/office/drawing/2014/main" id="{88434636-FBF7-4589-A1D7-0C9A8A18ED0B}"/>
              </a:ext>
            </a:extLst>
          </p:cNvPr>
          <p:cNvSpPr/>
          <p:nvPr/>
        </p:nvSpPr>
        <p:spPr>
          <a:xfrm>
            <a:off x="182486" y="163510"/>
            <a:ext cx="2844048"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a:t>
            </a:r>
          </a:p>
        </p:txBody>
      </p:sp>
      <p:pic>
        <p:nvPicPr>
          <p:cNvPr id="2" name="Audio 1">
            <a:hlinkClick r:id="" action="ppaction://media"/>
            <a:extLst>
              <a:ext uri="{FF2B5EF4-FFF2-40B4-BE49-F238E27FC236}">
                <a16:creationId xmlns:a16="http://schemas.microsoft.com/office/drawing/2014/main" id="{14BD4F82-2D7F-4FCA-9F25-53982D68B98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32069"/>
      </p:ext>
    </p:extLst>
  </p:cSld>
  <p:clrMapOvr>
    <a:masterClrMapping/>
  </p:clrMapOvr>
  <mc:AlternateContent xmlns:mc="http://schemas.openxmlformats.org/markup-compatibility/2006" xmlns:p14="http://schemas.microsoft.com/office/powerpoint/2010/main">
    <mc:Choice Requires="p14">
      <p:transition spd="slow" p14:dur="2000" advTm="61112"/>
    </mc:Choice>
    <mc:Fallback xmlns="">
      <p:transition spd="slow" advTm="61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434636-FBF7-4589-A1D7-0C9A8A18ED0B}"/>
              </a:ext>
            </a:extLst>
          </p:cNvPr>
          <p:cNvSpPr/>
          <p:nvPr/>
        </p:nvSpPr>
        <p:spPr>
          <a:xfrm>
            <a:off x="0" y="77294"/>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6" name="TextBox 5">
            <a:extLst>
              <a:ext uri="{FF2B5EF4-FFF2-40B4-BE49-F238E27FC236}">
                <a16:creationId xmlns:a16="http://schemas.microsoft.com/office/drawing/2014/main" id="{E26BDC45-2011-49B2-B9DF-6193E03BF9CA}"/>
              </a:ext>
            </a:extLst>
          </p:cNvPr>
          <p:cNvSpPr txBox="1"/>
          <p:nvPr/>
        </p:nvSpPr>
        <p:spPr>
          <a:xfrm>
            <a:off x="182486" y="631292"/>
            <a:ext cx="11467935" cy="5632311"/>
          </a:xfrm>
          <a:prstGeom prst="rect">
            <a:avLst/>
          </a:prstGeom>
          <a:noFill/>
        </p:spPr>
        <p:txBody>
          <a:bodyPr wrap="square" rtlCol="0">
            <a:spAutoFit/>
          </a:bodyPr>
          <a:lstStyle/>
          <a:p>
            <a:pPr marL="342900" indent="-342900" algn="just">
              <a:buFont typeface="+mj-lt"/>
              <a:buAutoNum type="arabicPeriod"/>
            </a:pPr>
            <a:r>
              <a:rPr lang="en-US" sz="2000" b="1" dirty="0">
                <a:latin typeface="Times New Roman" panose="02020603050405020304" pitchFamily="18" charset="0"/>
                <a:cs typeface="Times New Roman" panose="02020603050405020304" pitchFamily="18" charset="0"/>
              </a:rPr>
              <a:t>FCFS (First Come First Serve):</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simplest disk scheduling algorithm.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entertains requests in the order they arrive in the disk queue.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algorithm looks very fair and there is no starvation (all requests are serviced sequentially)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but generally, it does not provide the fastest service.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2. SSTF (Shortest Seek Time First):</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Selects the request with the minimum seek time from the current head position</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SSTF scheduling is a form of SJF CPU scheduling</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may cause starvation of some requests</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3. SCAN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Also known as elevator algorithm</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disk arm starts at one end of the disk, and moves toward the other end, servicing requests until it gets to the other end of the disk, where the head movement is reversed and servicing continues.</a:t>
            </a:r>
          </a:p>
          <a:p>
            <a:pPr algn="just"/>
            <a:endParaRPr lang="en-US" sz="2000" dirty="0">
              <a:latin typeface="Times New Roman" panose="02020603050405020304" pitchFamily="18" charset="0"/>
              <a:cs typeface="Times New Roman" panose="02020603050405020304" pitchFamily="18" charset="0"/>
            </a:endParaRPr>
          </a:p>
          <a:p>
            <a:pPr algn="just"/>
            <a:r>
              <a:rPr lang="en-US" altLang="en-US" sz="2000" b="1" dirty="0">
                <a:latin typeface="Times New Roman" panose="02020603050405020304" pitchFamily="18" charset="0"/>
                <a:cs typeface="Times New Roman" panose="02020603050405020304" pitchFamily="18" charset="0"/>
              </a:rPr>
              <a:t>Several other algorithms exist to schedule the servicing of disk I/O requests</a:t>
            </a:r>
          </a:p>
          <a:p>
            <a:pPr algn="just"/>
            <a:endParaRPr lang="en-US" sz="20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E3B6FAEC-1E49-47EF-9210-B39D596A6B2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164934644"/>
      </p:ext>
    </p:extLst>
  </p:cSld>
  <p:clrMapOvr>
    <a:masterClrMapping/>
  </p:clrMapOvr>
  <mc:AlternateContent xmlns:mc="http://schemas.openxmlformats.org/markup-compatibility/2006" xmlns:p14="http://schemas.microsoft.com/office/powerpoint/2010/main">
    <mc:Choice Requires="p14">
      <p:transition spd="slow" p14:dur="2000" advTm="85428"/>
    </mc:Choice>
    <mc:Fallback xmlns="">
      <p:transition spd="slow" advTm="8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3"/>
                </p:tgtEl>
              </p:cMediaNode>
            </p:audio>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D23C2-1FDA-4827-8938-705314E1F222}"/>
              </a:ext>
            </a:extLst>
          </p:cNvPr>
          <p:cNvSpPr>
            <a:spLocks noGrp="1"/>
          </p:cNvSpPr>
          <p:nvPr>
            <p:ph type="title"/>
          </p:nvPr>
        </p:nvSpPr>
        <p:spPr>
          <a:xfrm>
            <a:off x="177019" y="126022"/>
            <a:ext cx="9459351" cy="689952"/>
          </a:xfrm>
        </p:spPr>
        <p:txBody>
          <a:bodyPr>
            <a:normAutofit fontScale="90000"/>
          </a:bodyPr>
          <a:lstStyle/>
          <a:p>
            <a:r>
              <a:rPr lang="en-US" b="1" dirty="0"/>
              <a:t>Animation of FCFS</a:t>
            </a:r>
          </a:p>
        </p:txBody>
      </p:sp>
      <p:pic>
        <p:nvPicPr>
          <p:cNvPr id="4" name="FCFS">
            <a:hlinkClick r:id="" action="ppaction://media"/>
            <a:extLst>
              <a:ext uri="{FF2B5EF4-FFF2-40B4-BE49-F238E27FC236}">
                <a16:creationId xmlns:a16="http://schemas.microsoft.com/office/drawing/2014/main" id="{0CF2470C-CAE9-4F1C-96B5-1C96688595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2821819" y="1395266"/>
            <a:ext cx="6237287" cy="4351338"/>
          </a:xfrm>
        </p:spPr>
      </p:pic>
      <p:pic>
        <p:nvPicPr>
          <p:cNvPr id="8" name="Audio 7">
            <a:hlinkClick r:id="" action="ppaction://media"/>
            <a:extLst>
              <a:ext uri="{FF2B5EF4-FFF2-40B4-BE49-F238E27FC236}">
                <a16:creationId xmlns:a16="http://schemas.microsoft.com/office/drawing/2014/main" id="{ECFC7AC0-12A1-47AF-8031-8F302C64EB3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33653193"/>
      </p:ext>
    </p:extLst>
  </p:cSld>
  <p:clrMapOvr>
    <a:masterClrMapping/>
  </p:clrMapOvr>
  <mc:AlternateContent xmlns:mc="http://schemas.openxmlformats.org/markup-compatibility/2006">
    <mc:Choice xmlns:p14="http://schemas.microsoft.com/office/powerpoint/2010/main" Requires="p14">
      <p:transition spd="slow" p14:dur="2000" advTm="139787"/>
    </mc:Choice>
    <mc:Fallback>
      <p:transition spd="slow" advTm="139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23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audio isNarration="1">
              <p:cMediaNode vol="80000" showWhenStopped="0">
                <p:cTn id="16"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625" objId="4"/>
        <p14:stopEvt time="33270" objId="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1938727"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 FCFS</a:t>
            </a:r>
          </a:p>
        </p:txBody>
      </p:sp>
      <p:sp>
        <p:nvSpPr>
          <p:cNvPr id="82947" name="Text Box 4">
            <a:extLst>
              <a:ext uri="{FF2B5EF4-FFF2-40B4-BE49-F238E27FC236}">
                <a16:creationId xmlns:a16="http://schemas.microsoft.com/office/drawing/2014/main" id="{0FE79B5F-32AF-4990-864F-236531E34D5A}"/>
              </a:ext>
            </a:extLst>
          </p:cNvPr>
          <p:cNvSpPr txBox="1">
            <a:spLocks noChangeArrowheads="1"/>
          </p:cNvSpPr>
          <p:nvPr/>
        </p:nvSpPr>
        <p:spPr bwMode="auto">
          <a:xfrm>
            <a:off x="5742233" y="853704"/>
            <a:ext cx="5851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0" fontAlgn="base" hangingPunct="0">
              <a:spcBef>
                <a:spcPct val="50000"/>
              </a:spcBef>
              <a:spcAft>
                <a:spcPct val="0"/>
              </a:spcAft>
            </a:pPr>
            <a:r>
              <a:rPr lang="en-US" altLang="en-US" dirty="0">
                <a:solidFill>
                  <a:srgbClr val="000000"/>
                </a:solidFill>
                <a:latin typeface="Helvetica" panose="020B0604020202020204" pitchFamily="34" charset="0"/>
              </a:rPr>
              <a:t>Illustration shows total head movement of 640 cylinders</a:t>
            </a:r>
          </a:p>
        </p:txBody>
      </p:sp>
      <p:pic>
        <p:nvPicPr>
          <p:cNvPr id="82948" name="Picture 6">
            <a:extLst>
              <a:ext uri="{FF2B5EF4-FFF2-40B4-BE49-F238E27FC236}">
                <a16:creationId xmlns:a16="http://schemas.microsoft.com/office/drawing/2014/main" id="{745BBCBF-9D0E-4347-BCB9-8557BA0095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627" y="1506930"/>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TextBox 1">
            <a:extLst>
              <a:ext uri="{FF2B5EF4-FFF2-40B4-BE49-F238E27FC236}">
                <a16:creationId xmlns:a16="http://schemas.microsoft.com/office/drawing/2014/main" id="{09EAAC05-E7A0-4E05-87C6-48DB17D55A2D}"/>
              </a:ext>
            </a:extLst>
          </p:cNvPr>
          <p:cNvSpPr txBox="1"/>
          <p:nvPr/>
        </p:nvSpPr>
        <p:spPr>
          <a:xfrm>
            <a:off x="7033846" y="2044298"/>
            <a:ext cx="4403188" cy="3693319"/>
          </a:xfrm>
          <a:prstGeom prst="rect">
            <a:avLst/>
          </a:prstGeom>
          <a:noFill/>
        </p:spPr>
        <p:txBody>
          <a:bodyPr wrap="square" rtlCol="0">
            <a:spAutoFit/>
          </a:bodyPr>
          <a:lstStyle/>
          <a:p>
            <a:r>
              <a:rPr lang="en-US" dirty="0"/>
              <a:t>Total number of head movements=</a:t>
            </a:r>
          </a:p>
          <a:p>
            <a:r>
              <a:rPr lang="en-US" dirty="0"/>
              <a:t>|98-53|+|183-98|+|37-183|+|122-37|</a:t>
            </a:r>
          </a:p>
          <a:p>
            <a:r>
              <a:rPr lang="en-US" dirty="0"/>
              <a:t>+|14-122|+|124-14|+|65-124|+|67-65|</a:t>
            </a:r>
          </a:p>
          <a:p>
            <a:r>
              <a:rPr lang="en-US" dirty="0"/>
              <a:t>=45+85+146+85+108+110+59+2</a:t>
            </a:r>
          </a:p>
          <a:p>
            <a:r>
              <a:rPr lang="en-US" dirty="0"/>
              <a:t>=640</a:t>
            </a:r>
          </a:p>
          <a:p>
            <a:endParaRPr lang="en-US" dirty="0"/>
          </a:p>
          <a:p>
            <a:r>
              <a:rPr lang="en-US" dirty="0"/>
              <a:t>Which could also be computed by using the extreme ends in the diagram as follows:</a:t>
            </a:r>
          </a:p>
          <a:p>
            <a:r>
              <a:rPr lang="en-US" dirty="0"/>
              <a:t>|53-183|+|183-37|+|37-122|+</a:t>
            </a:r>
          </a:p>
          <a:p>
            <a:r>
              <a:rPr lang="en-US" dirty="0"/>
              <a:t>+|122-14|+|14-124|+|124-65|+|65-67|</a:t>
            </a:r>
          </a:p>
          <a:p>
            <a:r>
              <a:rPr lang="en-US" dirty="0"/>
              <a:t>=130+146+85+108+110+59+2</a:t>
            </a:r>
          </a:p>
          <a:p>
            <a:r>
              <a:rPr lang="en-US" dirty="0"/>
              <a:t>=640</a:t>
            </a:r>
          </a:p>
          <a:p>
            <a:endParaRPr lang="en-US" dirty="0"/>
          </a:p>
        </p:txBody>
      </p:sp>
      <p:pic>
        <p:nvPicPr>
          <p:cNvPr id="3" name="Audio 2">
            <a:hlinkClick r:id="" action="ppaction://media"/>
            <a:extLst>
              <a:ext uri="{FF2B5EF4-FFF2-40B4-BE49-F238E27FC236}">
                <a16:creationId xmlns:a16="http://schemas.microsoft.com/office/drawing/2014/main" id="{DF840B40-86FD-4488-A1D9-63D6AB317D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871"/>
    </mc:Choice>
    <mc:Fallback>
      <p:transition spd="slow" advTm="60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2107539"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1.FCFS</a:t>
            </a:r>
          </a:p>
        </p:txBody>
      </p:sp>
      <p:pic>
        <p:nvPicPr>
          <p:cNvPr id="82948" name="Picture 6">
            <a:extLst>
              <a:ext uri="{FF2B5EF4-FFF2-40B4-BE49-F238E27FC236}">
                <a16:creationId xmlns:a16="http://schemas.microsoft.com/office/drawing/2014/main" id="{745BBCBF-9D0E-4347-BCB9-8557BA0095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627" y="1506930"/>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3" name="Rectangle 2">
            <a:extLst>
              <a:ext uri="{FF2B5EF4-FFF2-40B4-BE49-F238E27FC236}">
                <a16:creationId xmlns:a16="http://schemas.microsoft.com/office/drawing/2014/main" id="{7FD5B8AC-9BB1-486C-8C87-3ACCDA5C6B7E}"/>
              </a:ext>
            </a:extLst>
          </p:cNvPr>
          <p:cNvSpPr/>
          <p:nvPr/>
        </p:nvSpPr>
        <p:spPr>
          <a:xfrm>
            <a:off x="6743113" y="2598296"/>
            <a:ext cx="5350413" cy="3139321"/>
          </a:xfrm>
          <a:prstGeom prst="rect">
            <a:avLst/>
          </a:prstGeom>
        </p:spPr>
        <p:txBody>
          <a:bodyPr wrap="square">
            <a:spAutoFit/>
          </a:bodyPr>
          <a:lstStyle/>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wild swing from 122 to 14 and then back to 124 illustrates the problem with this schedule. </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If the requests for cylinders 37 and 14 could be serviced together, the total head movement could be decreased substantially, and performance could be thereby improved.</a:t>
            </a:r>
          </a:p>
        </p:txBody>
      </p:sp>
      <p:pic>
        <p:nvPicPr>
          <p:cNvPr id="2" name="Audio 1">
            <a:hlinkClick r:id="" action="ppaction://media"/>
            <a:extLst>
              <a:ext uri="{FF2B5EF4-FFF2-40B4-BE49-F238E27FC236}">
                <a16:creationId xmlns:a16="http://schemas.microsoft.com/office/drawing/2014/main" id="{4DD6F87F-5353-4914-B79A-7E29481D41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80178711"/>
      </p:ext>
    </p:extLst>
  </p:cSld>
  <p:clrMapOvr>
    <a:masterClrMapping/>
  </p:clrMapOvr>
  <mc:AlternateContent xmlns:mc="http://schemas.openxmlformats.org/markup-compatibility/2006">
    <mc:Choice xmlns:p14="http://schemas.microsoft.com/office/powerpoint/2010/main" Requires="p14">
      <p:transition spd="slow" p14:dur="2000" advTm="55851"/>
    </mc:Choice>
    <mc:Fallback>
      <p:transition spd="slow" advTm="55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2044505"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 FCFS</a:t>
            </a:r>
          </a:p>
        </p:txBody>
      </p:sp>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Rectangle 1">
            <a:extLst>
              <a:ext uri="{FF2B5EF4-FFF2-40B4-BE49-F238E27FC236}">
                <a16:creationId xmlns:a16="http://schemas.microsoft.com/office/drawing/2014/main" id="{656CFBE6-722D-4EE9-B616-EC546C0162CD}"/>
              </a:ext>
            </a:extLst>
          </p:cNvPr>
          <p:cNvSpPr/>
          <p:nvPr/>
        </p:nvSpPr>
        <p:spPr>
          <a:xfrm>
            <a:off x="422167" y="4619775"/>
            <a:ext cx="7629378" cy="1200329"/>
          </a:xfrm>
          <a:prstGeom prst="rect">
            <a:avLst/>
          </a:prstGeom>
        </p:spPr>
        <p:txBody>
          <a:bodyPr wrap="square">
            <a:spAutoFit/>
          </a:bodyPr>
          <a:lstStyle/>
          <a:p>
            <a:endParaRPr lang="en-US" dirty="0"/>
          </a:p>
          <a:p>
            <a:r>
              <a:rPr lang="en-US" b="1" dirty="0"/>
              <a:t>Output:</a:t>
            </a:r>
          </a:p>
          <a:p>
            <a:r>
              <a:rPr lang="en-US" dirty="0"/>
              <a:t>Total number of head movements</a:t>
            </a:r>
          </a:p>
          <a:p>
            <a:endParaRPr lang="en-US" dirty="0"/>
          </a:p>
        </p:txBody>
      </p:sp>
      <p:pic>
        <p:nvPicPr>
          <p:cNvPr id="4" name="Picture 3">
            <a:extLst>
              <a:ext uri="{FF2B5EF4-FFF2-40B4-BE49-F238E27FC236}">
                <a16:creationId xmlns:a16="http://schemas.microsoft.com/office/drawing/2014/main" id="{C74688D1-3540-4C0F-AE48-6F1A8488431C}"/>
              </a:ext>
            </a:extLst>
          </p:cNvPr>
          <p:cNvPicPr>
            <a:picLocks noChangeAspect="1"/>
          </p:cNvPicPr>
          <p:nvPr/>
        </p:nvPicPr>
        <p:blipFill>
          <a:blip r:embed="rId5"/>
          <a:stretch>
            <a:fillRect/>
          </a:stretch>
        </p:blipFill>
        <p:spPr>
          <a:xfrm>
            <a:off x="619115" y="1600281"/>
            <a:ext cx="8408813" cy="3055292"/>
          </a:xfrm>
          <a:prstGeom prst="rect">
            <a:avLst/>
          </a:prstGeom>
        </p:spPr>
      </p:pic>
      <p:sp>
        <p:nvSpPr>
          <p:cNvPr id="6" name="Rectangle 5">
            <a:extLst>
              <a:ext uri="{FF2B5EF4-FFF2-40B4-BE49-F238E27FC236}">
                <a16:creationId xmlns:a16="http://schemas.microsoft.com/office/drawing/2014/main" id="{924BB4F6-A269-4EDC-AE39-28FE65B9F10C}"/>
              </a:ext>
            </a:extLst>
          </p:cNvPr>
          <p:cNvSpPr/>
          <p:nvPr/>
        </p:nvSpPr>
        <p:spPr>
          <a:xfrm>
            <a:off x="309625" y="712749"/>
            <a:ext cx="6096000" cy="923330"/>
          </a:xfrm>
          <a:prstGeom prst="rect">
            <a:avLst/>
          </a:prstGeom>
        </p:spPr>
        <p:txBody>
          <a:bodyPr>
            <a:spAutoFit/>
          </a:bodyPr>
          <a:lstStyle/>
          <a:p>
            <a:r>
              <a:rPr lang="en-US" dirty="0"/>
              <a:t>Input: </a:t>
            </a:r>
          </a:p>
          <a:p>
            <a:r>
              <a:rPr lang="en-US" dirty="0"/>
              <a:t>Request sequence = {176, 79, 34, 60, 92, 11, 41, 114}</a:t>
            </a:r>
          </a:p>
          <a:p>
            <a:r>
              <a:rPr lang="en-US" dirty="0"/>
              <a:t>Current head position = 50</a:t>
            </a:r>
          </a:p>
        </p:txBody>
      </p:sp>
      <p:sp>
        <p:nvSpPr>
          <p:cNvPr id="7" name="Rectangle 6">
            <a:extLst>
              <a:ext uri="{FF2B5EF4-FFF2-40B4-BE49-F238E27FC236}">
                <a16:creationId xmlns:a16="http://schemas.microsoft.com/office/drawing/2014/main" id="{4C13E37C-8A64-4BE3-B9A1-4861B82C355E}"/>
              </a:ext>
            </a:extLst>
          </p:cNvPr>
          <p:cNvSpPr/>
          <p:nvPr/>
        </p:nvSpPr>
        <p:spPr>
          <a:xfrm>
            <a:off x="619115" y="5520840"/>
            <a:ext cx="7167623" cy="646331"/>
          </a:xfrm>
          <a:prstGeom prst="rect">
            <a:avLst/>
          </a:prstGeom>
        </p:spPr>
        <p:txBody>
          <a:bodyPr wrap="square">
            <a:spAutoFit/>
          </a:bodyPr>
          <a:lstStyle/>
          <a:p>
            <a:r>
              <a:rPr lang="en-US" dirty="0"/>
              <a:t>= (176-50)+(176-79)+(79-34)+(60-34)+(92-60)+(92-11)+(41-11)+(114-41)</a:t>
            </a:r>
          </a:p>
          <a:p>
            <a:r>
              <a:rPr lang="en-US" dirty="0"/>
              <a:t>= 510 cylinders</a:t>
            </a:r>
          </a:p>
        </p:txBody>
      </p:sp>
      <p:pic>
        <p:nvPicPr>
          <p:cNvPr id="3" name="Audio 2">
            <a:hlinkClick r:id="" action="ppaction://media"/>
            <a:extLst>
              <a:ext uri="{FF2B5EF4-FFF2-40B4-BE49-F238E27FC236}">
                <a16:creationId xmlns:a16="http://schemas.microsoft.com/office/drawing/2014/main" id="{9D266D1A-F0DF-4FB5-9D32-E6FDDAF6E2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5957287"/>
      </p:ext>
    </p:extLst>
  </p:cSld>
  <p:clrMapOvr>
    <a:masterClrMapping/>
  </p:clrMapOvr>
  <mc:AlternateContent xmlns:mc="http://schemas.openxmlformats.org/markup-compatibility/2006">
    <mc:Choice xmlns:p14="http://schemas.microsoft.com/office/powerpoint/2010/main" Requires="p14">
      <p:transition spd="slow" p14:dur="2000" advTm="38585"/>
    </mc:Choice>
    <mc:Fallback>
      <p:transition spd="slow" advTm="38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CE735849-65FC-4D6D-B57A-2605D0395654}"/>
              </a:ext>
            </a:extLst>
          </p:cNvPr>
          <p:cNvSpPr>
            <a:spLocks noGrp="1" noChangeArrowheads="1"/>
          </p:cNvSpPr>
          <p:nvPr>
            <p:ph type="title"/>
          </p:nvPr>
        </p:nvSpPr>
        <p:spPr>
          <a:xfrm>
            <a:off x="6064373" y="154274"/>
            <a:ext cx="2038617" cy="576262"/>
          </a:xfrm>
        </p:spPr>
        <p:txBody>
          <a:bodyPr>
            <a:normAutofit fontScale="90000"/>
          </a:bodyPr>
          <a:lstStyle/>
          <a:p>
            <a:pPr eaLnBrk="1" hangingPunct="1"/>
            <a:r>
              <a:rPr lang="en-US" altLang="en-US" b="1" dirty="0"/>
              <a:t>2. SSTF</a:t>
            </a:r>
          </a:p>
        </p:txBody>
      </p:sp>
      <p:sp>
        <p:nvSpPr>
          <p:cNvPr id="84995" name="Rectangle 3">
            <a:extLst>
              <a:ext uri="{FF2B5EF4-FFF2-40B4-BE49-F238E27FC236}">
                <a16:creationId xmlns:a16="http://schemas.microsoft.com/office/drawing/2014/main" id="{3CBE7040-BC56-485C-8841-1F8C7F9EBD94}"/>
              </a:ext>
            </a:extLst>
          </p:cNvPr>
          <p:cNvSpPr>
            <a:spLocks noGrp="1" noChangeArrowheads="1"/>
          </p:cNvSpPr>
          <p:nvPr>
            <p:ph idx="1"/>
          </p:nvPr>
        </p:nvSpPr>
        <p:spPr>
          <a:xfrm>
            <a:off x="316696" y="1163637"/>
            <a:ext cx="9150861" cy="763637"/>
          </a:xfrm>
        </p:spPr>
        <p:txBody>
          <a:bodyPr>
            <a:normAutofit/>
          </a:bodyPr>
          <a:lstStyle/>
          <a:p>
            <a:r>
              <a:rPr lang="en-US" altLang="en-US" dirty="0"/>
              <a:t>Illustration shows total head movement of 236 cylinders</a:t>
            </a:r>
          </a:p>
        </p:txBody>
      </p:sp>
      <p:sp>
        <p:nvSpPr>
          <p:cNvPr id="5" name="Rectangle 4">
            <a:extLst>
              <a:ext uri="{FF2B5EF4-FFF2-40B4-BE49-F238E27FC236}">
                <a16:creationId xmlns:a16="http://schemas.microsoft.com/office/drawing/2014/main" id="{0D1BF686-4B17-4E6E-A1B5-03D4953298FB}"/>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8" name="TextBox 7">
            <a:extLst>
              <a:ext uri="{FF2B5EF4-FFF2-40B4-BE49-F238E27FC236}">
                <a16:creationId xmlns:a16="http://schemas.microsoft.com/office/drawing/2014/main" id="{6905EA6E-B40C-432F-8D02-AF97E61A9CE5}"/>
              </a:ext>
            </a:extLst>
          </p:cNvPr>
          <p:cNvSpPr txBox="1"/>
          <p:nvPr/>
        </p:nvSpPr>
        <p:spPr>
          <a:xfrm>
            <a:off x="7251368" y="1927274"/>
            <a:ext cx="4483432" cy="3693319"/>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=(67-53)+(67-14)+(183-14)</a:t>
            </a:r>
          </a:p>
          <a:p>
            <a:pPr algn="just"/>
            <a:r>
              <a:rPr lang="en-US" dirty="0"/>
              <a:t>=14+53+169</a:t>
            </a:r>
          </a:p>
          <a:p>
            <a:pPr algn="just"/>
            <a:r>
              <a:rPr lang="en-US" dirty="0"/>
              <a:t>=236 cylinders</a:t>
            </a:r>
          </a:p>
          <a:p>
            <a:pPr algn="just"/>
            <a:endParaRPr lang="en-US" dirty="0"/>
          </a:p>
          <a:p>
            <a:pPr algn="just"/>
            <a:r>
              <a:rPr lang="en-US" dirty="0"/>
              <a:t>=(65-53)+(67-65)+(67-37)+(37-14)</a:t>
            </a:r>
          </a:p>
          <a:p>
            <a:pPr algn="just"/>
            <a:r>
              <a:rPr lang="en-US" dirty="0"/>
              <a:t>+(98-14)+(122-98)+(124-122)+(183-124)</a:t>
            </a:r>
          </a:p>
          <a:p>
            <a:pPr algn="just"/>
            <a:r>
              <a:rPr lang="en-US" dirty="0"/>
              <a:t>=12+2+30+23+84+24+2+59</a:t>
            </a:r>
          </a:p>
          <a:p>
            <a:pPr algn="just"/>
            <a:r>
              <a:rPr lang="en-US" dirty="0"/>
              <a:t>=236 cylinders</a:t>
            </a:r>
          </a:p>
          <a:p>
            <a:pPr algn="just"/>
            <a:endParaRPr lang="en-US" dirty="0"/>
          </a:p>
          <a:p>
            <a:pPr algn="just"/>
            <a:endParaRPr lang="en-US" dirty="0"/>
          </a:p>
        </p:txBody>
      </p:sp>
      <p:pic>
        <p:nvPicPr>
          <p:cNvPr id="4" name="Picture 3">
            <a:extLst>
              <a:ext uri="{FF2B5EF4-FFF2-40B4-BE49-F238E27FC236}">
                <a16:creationId xmlns:a16="http://schemas.microsoft.com/office/drawing/2014/main" id="{6564283A-B9A4-463F-B351-DA62A2EA7F13}"/>
              </a:ext>
            </a:extLst>
          </p:cNvPr>
          <p:cNvPicPr>
            <a:picLocks noChangeAspect="1"/>
          </p:cNvPicPr>
          <p:nvPr/>
        </p:nvPicPr>
        <p:blipFill>
          <a:blip r:embed="rId5"/>
          <a:stretch>
            <a:fillRect/>
          </a:stretch>
        </p:blipFill>
        <p:spPr>
          <a:xfrm>
            <a:off x="316696" y="1790700"/>
            <a:ext cx="6391275" cy="4305300"/>
          </a:xfrm>
          <a:prstGeom prst="rect">
            <a:avLst/>
          </a:prstGeom>
        </p:spPr>
      </p:pic>
      <p:pic>
        <p:nvPicPr>
          <p:cNvPr id="6" name="Audio 5">
            <a:hlinkClick r:id="" action="ppaction://media"/>
            <a:extLst>
              <a:ext uri="{FF2B5EF4-FFF2-40B4-BE49-F238E27FC236}">
                <a16:creationId xmlns:a16="http://schemas.microsoft.com/office/drawing/2014/main" id="{FE598689-C392-4E02-8C91-C11C407260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154"/>
    </mc:Choice>
    <mc:Fallback>
      <p:transition spd="slow" advTm="119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CE735849-65FC-4D6D-B57A-2605D0395654}"/>
              </a:ext>
            </a:extLst>
          </p:cNvPr>
          <p:cNvSpPr>
            <a:spLocks noGrp="1" noChangeArrowheads="1"/>
          </p:cNvSpPr>
          <p:nvPr>
            <p:ph type="title"/>
          </p:nvPr>
        </p:nvSpPr>
        <p:spPr>
          <a:xfrm>
            <a:off x="6064374" y="154274"/>
            <a:ext cx="2080820" cy="576262"/>
          </a:xfrm>
        </p:spPr>
        <p:txBody>
          <a:bodyPr>
            <a:normAutofit fontScale="90000"/>
          </a:bodyPr>
          <a:lstStyle/>
          <a:p>
            <a:pPr eaLnBrk="1" hangingPunct="1"/>
            <a:r>
              <a:rPr lang="en-US" altLang="en-US" b="1" dirty="0"/>
              <a:t>2. SSTF</a:t>
            </a:r>
          </a:p>
        </p:txBody>
      </p:sp>
      <p:sp>
        <p:nvSpPr>
          <p:cNvPr id="5" name="Rectangle 4">
            <a:extLst>
              <a:ext uri="{FF2B5EF4-FFF2-40B4-BE49-F238E27FC236}">
                <a16:creationId xmlns:a16="http://schemas.microsoft.com/office/drawing/2014/main" id="{0D1BF686-4B17-4E6E-A1B5-03D4953298FB}"/>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4" name="Rectangle 3">
            <a:extLst>
              <a:ext uri="{FF2B5EF4-FFF2-40B4-BE49-F238E27FC236}">
                <a16:creationId xmlns:a16="http://schemas.microsoft.com/office/drawing/2014/main" id="{C28EA880-35C5-4A2A-9B48-3B8AD7742529}"/>
              </a:ext>
            </a:extLst>
          </p:cNvPr>
          <p:cNvSpPr/>
          <p:nvPr/>
        </p:nvSpPr>
        <p:spPr>
          <a:xfrm>
            <a:off x="234461" y="730536"/>
            <a:ext cx="9612923" cy="923330"/>
          </a:xfrm>
          <a:prstGeom prst="rect">
            <a:avLst/>
          </a:prstGeom>
        </p:spPr>
        <p:txBody>
          <a:bodyPr wrap="square">
            <a:spAutoFit/>
          </a:bodyPr>
          <a:lstStyle/>
          <a:p>
            <a:r>
              <a:rPr lang="en-US" dirty="0"/>
              <a:t>Request sequence = {176, 79, 34, 60, 92, 11, 41, 114}</a:t>
            </a:r>
          </a:p>
          <a:p>
            <a:r>
              <a:rPr lang="en-US" dirty="0"/>
              <a:t>Initial head position = 50</a:t>
            </a:r>
          </a:p>
          <a:p>
            <a:r>
              <a:rPr lang="en-US" dirty="0"/>
              <a:t>The following chart shows the sequence in which requested tracks are serviced using SSTF.</a:t>
            </a:r>
          </a:p>
        </p:txBody>
      </p:sp>
      <p:pic>
        <p:nvPicPr>
          <p:cNvPr id="6" name="Picture 5">
            <a:extLst>
              <a:ext uri="{FF2B5EF4-FFF2-40B4-BE49-F238E27FC236}">
                <a16:creationId xmlns:a16="http://schemas.microsoft.com/office/drawing/2014/main" id="{0A1935F3-0BA5-478D-9A61-19F8F555E5C4}"/>
              </a:ext>
            </a:extLst>
          </p:cNvPr>
          <p:cNvPicPr>
            <a:picLocks noChangeAspect="1"/>
          </p:cNvPicPr>
          <p:nvPr/>
        </p:nvPicPr>
        <p:blipFill>
          <a:blip r:embed="rId5"/>
          <a:stretch>
            <a:fillRect/>
          </a:stretch>
        </p:blipFill>
        <p:spPr>
          <a:xfrm>
            <a:off x="234461" y="2230129"/>
            <a:ext cx="6674339" cy="2585276"/>
          </a:xfrm>
          <a:prstGeom prst="rect">
            <a:avLst/>
          </a:prstGeom>
        </p:spPr>
      </p:pic>
      <p:sp>
        <p:nvSpPr>
          <p:cNvPr id="7" name="Rectangle 6">
            <a:extLst>
              <a:ext uri="{FF2B5EF4-FFF2-40B4-BE49-F238E27FC236}">
                <a16:creationId xmlns:a16="http://schemas.microsoft.com/office/drawing/2014/main" id="{7635FBA9-0D80-448D-98AE-F746FC20129F}"/>
              </a:ext>
            </a:extLst>
          </p:cNvPr>
          <p:cNvSpPr/>
          <p:nvPr/>
        </p:nvSpPr>
        <p:spPr>
          <a:xfrm>
            <a:off x="119319" y="5100043"/>
            <a:ext cx="6904621" cy="923330"/>
          </a:xfrm>
          <a:prstGeom prst="rect">
            <a:avLst/>
          </a:prstGeom>
        </p:spPr>
        <p:txBody>
          <a:bodyPr wrap="square">
            <a:spAutoFit/>
          </a:bodyPr>
          <a:lstStyle/>
          <a:p>
            <a:r>
              <a:rPr lang="en-US" dirty="0"/>
              <a:t>Total number of head movements</a:t>
            </a:r>
          </a:p>
          <a:p>
            <a:r>
              <a:rPr lang="en-US" dirty="0"/>
              <a:t>=(50-41)+(41-34)+(34-11)+(60-11)+(79-60)+(92-79)+(114-92)+(176-114)</a:t>
            </a:r>
          </a:p>
          <a:p>
            <a:r>
              <a:rPr lang="en-US" dirty="0"/>
              <a:t>= 204 cylinders</a:t>
            </a:r>
          </a:p>
        </p:txBody>
      </p:sp>
      <p:sp>
        <p:nvSpPr>
          <p:cNvPr id="8" name="TextBox 7">
            <a:extLst>
              <a:ext uri="{FF2B5EF4-FFF2-40B4-BE49-F238E27FC236}">
                <a16:creationId xmlns:a16="http://schemas.microsoft.com/office/drawing/2014/main" id="{D14D2FC0-E611-4825-B1A6-85FF28AE4765}"/>
              </a:ext>
            </a:extLst>
          </p:cNvPr>
          <p:cNvSpPr txBox="1"/>
          <p:nvPr/>
        </p:nvSpPr>
        <p:spPr>
          <a:xfrm>
            <a:off x="7234956" y="2638290"/>
            <a:ext cx="4483432" cy="1477328"/>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(50-11)+(176-11)</a:t>
            </a:r>
          </a:p>
          <a:p>
            <a:pPr algn="just"/>
            <a:r>
              <a:rPr lang="en-US" dirty="0"/>
              <a:t>=204</a:t>
            </a:r>
          </a:p>
        </p:txBody>
      </p:sp>
      <p:pic>
        <p:nvPicPr>
          <p:cNvPr id="2" name="Audio 1">
            <a:hlinkClick r:id="" action="ppaction://media"/>
            <a:extLst>
              <a:ext uri="{FF2B5EF4-FFF2-40B4-BE49-F238E27FC236}">
                <a16:creationId xmlns:a16="http://schemas.microsoft.com/office/drawing/2014/main" id="{B86D50A1-D247-4513-9D6E-CF9B676B31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46033372"/>
      </p:ext>
    </p:extLst>
  </p:cSld>
  <p:clrMapOvr>
    <a:masterClrMapping/>
  </p:clrMapOvr>
  <mc:AlternateContent xmlns:mc="http://schemas.openxmlformats.org/markup-compatibility/2006">
    <mc:Choice xmlns:p14="http://schemas.microsoft.com/office/powerpoint/2010/main" Requires="p14">
      <p:transition spd="slow" p14:dur="2000" advTm="45104"/>
    </mc:Choice>
    <mc:Fallback>
      <p:transition spd="slow" advTm="45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5|5.3|1|0.3|0.3|0.2|2.9|0.3|0.2|0.2|0.9|1.9|0.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183</TotalTime>
  <Words>891</Words>
  <Application>Microsoft Office PowerPoint</Application>
  <PresentationFormat>Widescreen</PresentationFormat>
  <Paragraphs>120</Paragraphs>
  <Slides>14</Slides>
  <Notes>7</Notes>
  <HiddenSlides>0</HiddenSlides>
  <MMClips>16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Helvetica</vt:lpstr>
      <vt:lpstr>Times New Roman</vt:lpstr>
      <vt:lpstr>Verdana</vt:lpstr>
      <vt:lpstr>Wingdings</vt:lpstr>
      <vt:lpstr>Office Theme</vt:lpstr>
      <vt:lpstr>L 33</vt:lpstr>
      <vt:lpstr>PowerPoint Presentation</vt:lpstr>
      <vt:lpstr>PowerPoint Presentation</vt:lpstr>
      <vt:lpstr>Animation of FCFS</vt:lpstr>
      <vt:lpstr>1. FCFS</vt:lpstr>
      <vt:lpstr>1.FCFS</vt:lpstr>
      <vt:lpstr>1. FCFS</vt:lpstr>
      <vt:lpstr>2. SSTF</vt:lpstr>
      <vt:lpstr>2. SSTF</vt:lpstr>
      <vt:lpstr>3. SCAN</vt:lpstr>
      <vt:lpstr>Animation of SCAN</vt:lpstr>
      <vt:lpstr>3. SCAN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 33</dc:title>
  <dc:creator>Mahe</dc:creator>
  <cp:lastModifiedBy>Mahe</cp:lastModifiedBy>
  <cp:revision>41</cp:revision>
  <dcterms:created xsi:type="dcterms:W3CDTF">2020-04-15T18:34:48Z</dcterms:created>
  <dcterms:modified xsi:type="dcterms:W3CDTF">2020-04-16T18:40:12Z</dcterms:modified>
</cp:coreProperties>
</file>